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Spline Sans" pitchFamily="0" charset="0"/>
      <p:regular r:id="rId16"/>
      <p:bold r:id="rId17"/>
    </p:embeddedFont>
    <p:embeddedFont>
      <p:font typeface="Arimo" pitchFamily="0" charset="0"/>
      <p:regular r:id="rId18"/>
      <p:bold r:id="rId19"/>
      <p:italic r:id="rId20"/>
      <p:boldItalic r:id="rId21"/>
    </p:embeddedFont>
    <p:embeddedFont>
      <p:font typeface="Syne" pitchFamily="0" charset="0"/>
      <p:regular r:id="rId22"/>
      <p:bold r:id="rId23"/>
    </p:embeddedFont>
    <p:embeddedFont>
      <p:font typeface="Barlow" pitchFamily="0" charset="0"/>
      <p:regular r:id="rId24"/>
      <p:bold r:id="rId25"/>
      <p:italic r:id="rId26"/>
      <p:boldItalic r:id="rId27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23708125" val="1068" revOS="4"/>
      <pr:smFileRevision xmlns:pr="smNativeData" xmlns="smNativeData" dt="1723708125" val="101"/>
      <pr:guideOptions xmlns:pr="smNativeData" xmlns="smNativeData" dt="1723708125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>
        <p:scale>
          <a:sx n="93" d="100"/>
          <a:sy n="93" d="100"/>
        </p:scale>
        <p:origin x="80" y="-1157"/>
      </p:cViewPr>
      <p:guideLst x="0" y="0"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Objects="1" showGuides="1">
      <p:cViewPr>
        <p:scale>
          <a:sx n="93" d="100"/>
          <a:sy n="93" d="100"/>
        </p:scale>
        <p:origin x="80" y="-1157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wIAABAAAAAmAAAACAAAAL2/AAD/HwAA"/>
              </a:ext>
            </a:extLst>
          </p:cNvSpPr>
          <p:nvPr>
            <p:ph type="hdr" idx="2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AAAAAAuKgAA0wIAABAAAAAmAAAACAAAAL2/AAD/Hw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R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5;n"/>
          <p:cNvSpPr>
            <a:spLocks noGrp="1" noChangeArrowheads="1"/>
            <a:extLst>
              <a:ext uri="smNativeData">
                <pr:smNativeData xmlns:pr="smNativeData" xmlns="smNativeData" val="SMDATA_15_3bK9ZhMAAAAlAAAACwAAAA0AAAAAOAQAAAgHAAD4JQAABBo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PAAD/HwAA"/>
              </a:ext>
            </a:extLst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5486400" b="3086100"/>
            <a:pathLst>
              <a:path w="5486400" h="3086100" fill="none" extrusionOk="0">
                <a:moveTo>
                  <a:pt x="0" y="0"/>
                </a:moveTo>
                <a:lnTo>
                  <a:pt x="5486400" y="0"/>
                </a:lnTo>
                <a:lnTo>
                  <a:pt x="5486400" y="3086100"/>
                </a:lnTo>
                <a:lnTo>
                  <a:pt x="0" y="3086100"/>
                </a:lnTo>
                <a:close/>
              </a:path>
            </a:pathLst>
          </a:cu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5" name="Google Shape;6;n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L2/AAD/Hw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457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L="914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L="1371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L="1828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L="22860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L="27432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L="32004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L="36576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L="4114800" marR="0" indent="-22860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6" name="Google Shape;7;n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G41AABIEgAAQDgAABAAAAAmAAAACAAAAL2/AAD/HwAA"/>
              </a:ext>
            </a:extLst>
          </p:cNvSpPr>
          <p:nvPr>
            <p:ph type="ft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R="0" algn="l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1pPr>
            <a:lvl2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2pPr>
            <a:lvl3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3pPr>
            <a:lvl4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4pPr>
            <a:lvl5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5pPr>
            <a:lvl6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6pPr>
            <a:lvl7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7pPr>
            <a:lvl8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8pPr>
            <a:lvl9pPr marR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alibri" pitchFamily="2" charset="-52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7" name="Google Shape;8;n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L0/AAD/HwAA"/>
              </a:ext>
            </a:extLst>
          </p:cNvSpPr>
          <p:nvPr>
            <p:ph type="sldNum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marL="0" marR="0" indent="0" algn="r">
              <a:spcBef>
                <a:spcPts val="0"/>
              </a:spcBef>
              <a:spcAft>
                <a:spcPts val="0"/>
              </a:spcAft>
              <a:buNone/>
            </a:pPr>
            <a:fld id="{3766F37A-34DA-3305-94DE-C250BD906297}" type="slidenum">
              <a:rPr lang="en-us" sz="12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2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g2f2dadb8ef5_9_2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7;g2f2dadb8ef5_9_2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;g2f2dadb8ef5_9_2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FFA7-E9DA-3309-94DE-1F5CB190624A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;g2f2dadb8ef5_9_12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Me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27;g2f2dadb8ef5_9_12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IE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8;g2f2dadb8ef5_9_12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FC85-CBDA-330A-94DE-3D5FB2906268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g2f2dadb8ef5_9_31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93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47;g2f2dadb8ef5_9_31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lyGi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8;g2f2dadb8ef5_9_31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C8C6-88DA-333E-94DE-7E6B8690622B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g2f2dadb8ef5_9_57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74;g2f2dadb8ef5_9_57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75;g2f2dadb8ef5_9_57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DED4-9ADA-3328-94DE-6C7D90906239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g2f2dadb8ef5_9_83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wkp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01;g2f2dadb8ef5_9_83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02;g2f2dadb8ef5_9_83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91F3-BDDA-3367-94DE-4B32DF90621E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g2f2dadb8ef5_9_106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25;g2f2dadb8ef5_9_106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26;g2f2dadb8ef5_9_106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D7AB-E5DA-3321-94DE-137499906246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g2f2dadb8ef5_9_120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CC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40;g2f2dadb8ef5_9_120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8/S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1;g2f2dadb8ef5_9_120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heb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8CDE-90DA-337A-94DE-662FC2906233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g2f2dadb8ef5_9_141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62;g2f2dadb8ef5_9_141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63;g2f2dadb8ef5_9_141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+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A0B0-FEDA-3356-94DE-0803EE90625D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g2f2dadb8ef5_9_158:notes"/>
          <p:cNvSpPr>
            <a:spLocks noGrp="1" noChangeArrowheads="1"/>
            <a:extLst>
              <a:ext uri="smNativeData">
                <pr:smNativeData xmlns:pr="smNativeData" xmlns="smNativeData" val="SMDATA_15_3bK9ZhMAAAAlAAAACwAAAA0AAAAAAAAAAAAAAAB0EgAAdBI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AEPAAD/HwAA"/>
              </a:ext>
            </a:extLst>
          </p:cNvSpPr>
          <p:nvPr>
            <p:ph type="sldImg" idx="2"/>
          </p:nvPr>
        </p:nvSpPr>
        <p:spPr>
          <a:xfrm>
            <a:off x="0" y="0"/>
            <a:ext cx="2999740" cy="2999740"/>
          </a:xfrm>
          <a:custGeom>
            <a:avLst/>
            <a:gdLst/>
            <a:ahLst/>
            <a:cxnLst/>
            <a:rect l="0" t="0" r="2999740" b="2999740"/>
            <a:pathLst>
              <a:path w="2999740" h="2999740" fill="none" extrusionOk="0">
                <a:moveTo>
                  <a:pt x="0" y="0"/>
                </a:moveTo>
                <a:lnTo>
                  <a:pt x="2999740" y="0"/>
                </a:lnTo>
                <a:lnTo>
                  <a:pt x="2999740" y="2999740"/>
                </a:lnTo>
                <a:lnTo>
                  <a:pt x="0" y="299974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Google Shape;180;g2f2dadb8ef5_9_158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A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body" idx="1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81;g2f2dadb8ef5_9_158:notes"/>
          <p:cNvSpPr>
            <a:spLocks noGrp="1" noChangeArrowheads="1"/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0EgAAdBIAABAAAAAmAAAACAAAAL0/AAD/HwAA"/>
              </a:ext>
            </a:extLst>
          </p:cNvSpPr>
          <p:nvPr>
            <p:ph type="sldNum" idx="12"/>
          </p:nvPr>
        </p:nvSpPr>
        <p:spPr>
          <a:xfrm>
            <a:off x="0" y="0"/>
            <a:ext cx="2999740" cy="299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fld id="{376697F2-BCDA-3361-94DE-4A34D990621F}" type="slidenum">
              <a:rPr lang="en-us" sz="1800" cap="none">
                <a:latin typeface="Calibri" pitchFamily="2" charset="-52"/>
                <a:ea typeface="Calibri" pitchFamily="2" charset="-52"/>
                <a:cs typeface="Calibri" pitchFamily="2" charset="-52"/>
              </a:rPr>
              <a:t>‹#›</a:t>
            </a:fld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;p7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wMDA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21;p7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22;p7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NQKAACvVAAASxwAABAAAAAmAAAACAAAAP//////////"/>
              </a:ext>
            </a:extLst>
          </p:cNvSpPr>
          <p:nvPr/>
        </p:nvSpPr>
        <p:spPr>
          <a:xfrm>
            <a:off x="6350635" y="1760220"/>
            <a:ext cx="7415530" cy="2839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5960" b="1" cap="none">
                <a:solidFill>
                  <a:srgbClr val="F0FCFF"/>
                </a:solidFill>
              </a:rPr>
              <a:t>Телеграм-бот по Dungeons and Dragons</a:t>
            </a:r>
            <a:endParaRPr sz="5960" cap="none"/>
          </a:p>
        </p:txBody>
      </p:sp>
      <p:sp>
        <p:nvSpPr>
          <p:cNvPr id="5" name="Google Shape;23;p7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cAAJIeAACvVAAAbiMAABAAAAAmAAAACAAAAP//////////"/>
              </a:ext>
            </a:extLst>
          </p:cNvSpPr>
          <p:nvPr/>
        </p:nvSpPr>
        <p:spPr>
          <a:xfrm>
            <a:off x="6350635" y="496951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Этот бот создан для генерации новых историй в игре Dungeons and Dragons.</a:t>
            </a:r>
            <a:endParaRPr sz="1940" cap="none"/>
          </a:p>
        </p:txBody>
      </p:sp>
      <p:pic>
        <p:nvPicPr>
          <p:cNvPr id="6" name="Google Shape;24;p7"/>
          <p:cNvPicPr>
            <a:extLst>
              <a:ext uri="smNativeData">
                <pr:smNativeData xmlns:pr="smNativeData" xmlns="smNativeData" val="SMDATA_17_3bK9ZhMAAAAlAAAAEQAAAA0AAAAAkAAAAEgAAACQAAAASAAAAAAAAAAAAAAAAAAAAAEAAABQAAAAxxFr8SkAxj8AAAAAAADgPwAAAAAAAOA/AAAAAAAA4D8AAAAAAADgPwAAAAAAAOA/AAAAAAAA4D8AAAAAAADgPwAAAAAAAOA/AAAAAAAA4D8CAAAAjAAAAAEAAAAAAAAA7Ozs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UAAAAXAAAAFAAAAAAAAAAAAAAA/38AAP9/AAAAAAAACQAAAAQAAAAAAAAAHgAAAGgAAAAAAAAAAAAAAAAAAAAAAAAAAAAAABAnAAAQJwAAAAAAAAAAAAAAAAAAAAAAAAAAAAAAAAAAAAAAAAAAAAAUAAAAAAAAAMDA/wABAAAAHAAAAD4AAAAIAAAAZAAAAAAAAAB/f38ACgAAACIAAAAYAAAAAAAAAAAAAAAAAAAAAAAAAAAAAAAAAAAAJAAAACQAAAAAAAAABwAAAAAAAAAAAAAAAAAAAAAAAAAAAAAAAAAAAH9/fwAlAAAAWAAAAAAAAAAAAAAAAAAAAAAAAAAAAAAAAAAAAAAAAAAAAAAAAAAAAAAAAAAAAAAAPwAAAAAAAACghgEAAAAAAAAAAAAAAAAADAAAAAEAAAAAAAAAAAAAAAAAAAAfAAAAVAAAAOzs7AD///8BAAAAAAAAAAAAAAAAAAAAAAAAAAAAAAAAAAAAAAAAAAAAAAACf39/AERUagPMzMwAwMD/AH9/fwAAAAAAAAAAAAAAAAD///8AAAAAACEAAAAYAAAAFAAAALkIAADUCgAA8hwAAA4f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417955" y="1760220"/>
            <a:ext cx="3287395" cy="328803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80" dir="5400000" sy="-100000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;p8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31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32;p8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jo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Y4AAAAAAAAtl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5957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33;p8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jHn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PE4AAD/////7loAAKEy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256395" y="-635"/>
            <a:ext cx="5525135" cy="8230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34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IEC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GYHAAClMwAACQsAAAAAAAAmAAAACAAAAP//////////"/>
              </a:ext>
            </a:extLst>
          </p:cNvSpPr>
          <p:nvPr/>
        </p:nvSpPr>
        <p:spPr>
          <a:xfrm>
            <a:off x="727075" y="1202690"/>
            <a:ext cx="7668260" cy="5911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3635" b="1" cap="none">
                <a:solidFill>
                  <a:srgbClr val="F0FCFF"/>
                </a:solidFill>
              </a:rPr>
              <a:t>Команда "Dungeon masters"</a:t>
            </a:r>
            <a:endParaRPr sz="3635" cap="none"/>
          </a:p>
        </p:txBody>
      </p:sp>
      <p:sp>
        <p:nvSpPr>
          <p:cNvPr id="7" name="Google Shape;35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QQAAN4MAADHMwAA6g4AABAAAAAmAAAACAAAAP//////////"/>
              </a:ext>
            </a:extLst>
          </p:cNvSpPr>
          <p:nvPr/>
        </p:nvSpPr>
        <p:spPr>
          <a:xfrm>
            <a:off x="727075" y="2091690"/>
            <a:ext cx="768985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Дмитрий Б. и Нурсултан У. создал этого бота для хакатона</a:t>
            </a:r>
            <a:r>
              <a:rPr lang="en-us" sz="1635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sz="1635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8" name="Google Shape;36;p8"/>
          <p:cNvSpPr>
            <a:extLst>
              <a:ext uri="smNativeData">
                <pr:smNativeData xmlns:pr="smNativeData" xmlns="smNativeData" val="SMDATA_15_3bK9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eQQAAFoQAADHMwAAxhcAABAAAAAmAAAACAAAAP//////////"/>
              </a:ext>
            </a:extLst>
          </p:cNvSpPr>
          <p:nvPr/>
        </p:nvSpPr>
        <p:spPr>
          <a:xfrm>
            <a:off x="727075" y="265811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37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s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MURAABAIwAAixMAABAAAAAmAAAACAAAAP//////////"/>
              </a:ext>
            </a:extLst>
          </p:cNvSpPr>
          <p:nvPr/>
        </p:nvSpPr>
        <p:spPr>
          <a:xfrm>
            <a:off x="958215" y="2888615"/>
            <a:ext cx="477202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815" cap="none"/>
          </a:p>
        </p:txBody>
      </p:sp>
      <p:sp>
        <p:nvSpPr>
          <p:cNvPr id="10" name="Google Shape;38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A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FAUAABbMgAAWxYAABAAAAAmAAAACAAAAP//////////"/>
              </a:ext>
            </a:extLst>
          </p:cNvSpPr>
          <p:nvPr/>
        </p:nvSpPr>
        <p:spPr>
          <a:xfrm>
            <a:off x="958215" y="3302000"/>
            <a:ext cx="7227570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генерирует развитие истории на ходу с помощью OpenAI API.</a:t>
            </a:r>
            <a:endParaRPr sz="1635" cap="none"/>
          </a:p>
        </p:txBody>
      </p:sp>
      <p:sp>
        <p:nvSpPr>
          <p:cNvPr id="11" name="Google Shape;39;p8"/>
          <p:cNvSpPr>
            <a:extLst>
              <a:ext uri="smNativeData">
                <pr:smNativeData xmlns:pr="smNativeData" xmlns="smNativeData" val="SMDATA_15_3bK9ZhMAAAAlAAAAZQAAAA0AAAAAkAAAAEgAAACQAAAASAAAAAAAAAAAAAAAAAAAAAEAAABQAAAA1pC4x9KH4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gQI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eQQAAA4ZAADHMwAAeiAAABAAAAAmAAAACAAAAP//////////"/>
              </a:ext>
            </a:extLst>
          </p:cNvSpPr>
          <p:nvPr/>
        </p:nvSpPr>
        <p:spPr>
          <a:xfrm>
            <a:off x="727075" y="4072890"/>
            <a:ext cx="7689850" cy="1206500"/>
          </a:xfrm>
          <a:prstGeom prst="roundRect">
            <a:avLst>
              <a:gd name="adj" fmla="val 25829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2" name="Google Shape;40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oUg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HkaAAAZFAAAPxwAABAAAAAmAAAACAAAAP//////////"/>
              </a:ext>
            </a:extLst>
          </p:cNvSpPr>
          <p:nvPr/>
        </p:nvSpPr>
        <p:spPr>
          <a:xfrm>
            <a:off x="958215" y="430339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Анализ ситуаций</a:t>
            </a:r>
            <a:endParaRPr sz="1815" cap="none"/>
          </a:p>
        </p:txBody>
      </p:sp>
      <p:sp>
        <p:nvSpPr>
          <p:cNvPr id="13" name="Google Shape;41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gQ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AMdAABbMgAADx8AABAAAAAmAAAACAAAAP//////////"/>
              </a:ext>
            </a:extLst>
          </p:cNvSpPr>
          <p:nvPr/>
        </p:nvSpPr>
        <p:spPr>
          <a:xfrm>
            <a:off x="958215" y="4716145"/>
            <a:ext cx="722757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635" cap="none"/>
          </a:p>
        </p:txBody>
      </p:sp>
      <p:sp>
        <p:nvSpPr>
          <p:cNvPr id="14" name="Google Shape;42;p8"/>
          <p:cNvSpPr>
            <a:extLst>
              <a:ext uri="smNativeData">
                <pr:smNativeData xmlns:pr="smNativeData" xmlns="smNativeData" val="SMDATA_15_3bK9ZhMAAAAlAAAAZQAAAA0AAAAAkAAAAEgAAACQAAAASAAAAAAAAAAAAAAAAAAAAAEAAABQAAAA7FG4HoXr2T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eQQAAMIhAADHMwAAOisAABAAAAAmAAAACAAAAP//////////"/>
              </a:ext>
            </a:extLst>
          </p:cNvSpPr>
          <p:nvPr/>
        </p:nvSpPr>
        <p:spPr>
          <a:xfrm>
            <a:off x="727075" y="5487670"/>
            <a:ext cx="7689850" cy="1539240"/>
          </a:xfrm>
          <a:prstGeom prst="roundRect">
            <a:avLst>
              <a:gd name="adj" fmla="val 2025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43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C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C0jAAAZFAAA8yQAABAAAAAmAAAACAAAAP//////////"/>
              </a:ext>
            </a:extLst>
          </p:cNvSpPr>
          <p:nvPr/>
        </p:nvSpPr>
        <p:spPr>
          <a:xfrm>
            <a:off x="958215" y="5718175"/>
            <a:ext cx="2308860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815" b="1" cap="none">
                <a:solidFill>
                  <a:srgbClr val="E0E4E6"/>
                </a:solidFill>
              </a:rPr>
              <a:t>Взаимодействие</a:t>
            </a:r>
            <a:endParaRPr sz="1815" cap="none"/>
          </a:p>
        </p:txBody>
      </p:sp>
      <p:sp>
        <p:nvSpPr>
          <p:cNvPr id="16" name="Google Shape;44;p8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IAA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5QUAALclAABbMgAAzykAABAAAAAmAAAACAAAAP//////////"/>
              </a:ext>
            </a:extLst>
          </p:cNvSpPr>
          <p:nvPr/>
        </p:nvSpPr>
        <p:spPr>
          <a:xfrm>
            <a:off x="958215" y="6130925"/>
            <a:ext cx="7227570" cy="665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635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63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;p9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51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C2A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52;p9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ZY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53;p9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Pd67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w5AAC6AwAAc1gAAOYu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395460" y="605790"/>
            <a:ext cx="4982845" cy="7018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54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Ag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GIGAADeHwAA0wkAABAAAAAmAAAACAAAAP//////////"/>
              </a:ext>
            </a:extLst>
          </p:cNvSpPr>
          <p:nvPr/>
        </p:nvSpPr>
        <p:spPr>
          <a:xfrm>
            <a:off x="704850" y="1037590"/>
            <a:ext cx="4475480" cy="559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520" b="1" cap="none">
                <a:solidFill>
                  <a:srgbClr val="F0FCFF"/>
                </a:solidFill>
              </a:rPr>
              <a:t>Как работает бот?</a:t>
            </a:r>
            <a:endParaRPr sz="3520" cap="none"/>
          </a:p>
        </p:txBody>
      </p:sp>
      <p:sp>
        <p:nvSpPr>
          <p:cNvPr id="7" name="Google Shape;55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gQAAK8LAADqMwAAqg0AAAAAAAAmAAAACAAAAP//////////"/>
              </a:ext>
            </a:extLst>
          </p:cNvSpPr>
          <p:nvPr/>
        </p:nvSpPr>
        <p:spPr>
          <a:xfrm>
            <a:off x="704850" y="1899285"/>
            <a:ext cx="7734300" cy="3219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cap="none">
                <a:solidFill>
                  <a:srgbClr val="E0E4E6"/>
                </a:solidFill>
              </a:rPr>
              <a:t>Бот использует OpenAI API для генерации текста и анализа ситуаций.</a:t>
            </a:r>
            <a:endParaRPr sz="1585" cap="none"/>
          </a:p>
        </p:txBody>
      </p:sp>
      <p:sp>
        <p:nvSpPr>
          <p:cNvPr id="8" name="Google Shape;56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////AP///whO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IAYAAA8PAABEBgAAPiwAABAAAAAmAAAACAAAAP//////////"/>
              </a:ext>
            </a:extLst>
          </p:cNvSpPr>
          <p:nvPr/>
        </p:nvSpPr>
        <p:spPr>
          <a:xfrm>
            <a:off x="995680" y="2447925"/>
            <a:ext cx="22860" cy="4744085"/>
          </a:xfrm>
          <a:prstGeom prst="roundRect">
            <a:avLst>
              <a:gd name="adj" fmla="val 50000"/>
            </a:avLst>
          </a:prstGeom>
          <a:solidFill>
            <a:srgbClr val="FFFFFF">
              <a:alpha val="2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57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Fv+7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v+7AP///wEAAAAAAAAAAAAAAAAAAAAAAAAAAAAAAAAAAAAAAAAAAAAAAAJ/f38ARFRqA8zMzADAwP8Af39/AAAAAAAAAAAAAAAAAAAAAAAAAAAAIQAAABgAAAAUAAAAcgcAAMYRAADICwAA6hEAABAAAAAmAAAACAAAAP//////////"/>
              </a:ext>
            </a:extLst>
          </p:cNvSpPr>
          <p:nvPr/>
        </p:nvSpPr>
        <p:spPr>
          <a:xfrm>
            <a:off x="1210310" y="288925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16FFBB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58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o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zQQAAHMQAACWBwAAPRMAABAAAAAmAAAACAAAAP//////////"/>
              </a:ext>
            </a:extLst>
          </p:cNvSpPr>
          <p:nvPr/>
        </p:nvSpPr>
        <p:spPr>
          <a:xfrm>
            <a:off x="780415" y="267398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1" name="Google Shape;59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O/AK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QUAAMYQAAB0BgAAbRIAAAAAAAAmAAAACAAAAP//////////"/>
              </a:ext>
            </a:extLst>
          </p:cNvSpPr>
          <p:nvPr/>
        </p:nvSpPr>
        <p:spPr>
          <a:xfrm>
            <a:off x="932815" y="2726690"/>
            <a:ext cx="11620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</a:rPr>
              <a:t>1</a:t>
            </a:r>
            <a:endParaRPr sz="2110" cap="none"/>
          </a:p>
        </p:txBody>
      </p:sp>
      <p:sp>
        <p:nvSpPr>
          <p:cNvPr id="12" name="Google Shape;60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EwQAADGGgAABBIAAAAAAAAmAAAACAAAAP//////////"/>
              </a:ext>
            </a:extLst>
          </p:cNvSpPr>
          <p:nvPr/>
        </p:nvSpPr>
        <p:spPr>
          <a:xfrm>
            <a:off x="2114550" y="264922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Ввод данных</a:t>
            </a:r>
            <a:endParaRPr sz="1760" cap="none"/>
          </a:p>
        </p:txBody>
      </p:sp>
      <p:sp>
        <p:nvSpPr>
          <p:cNvPr id="13" name="Google Shape;61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MISAADqMwAAuRYAABAAAAAmAAAACAAAAP//////////"/>
              </a:ext>
            </a:extLst>
          </p:cNvSpPr>
          <p:nvPr/>
        </p:nvSpPr>
        <p:spPr>
          <a:xfrm>
            <a:off x="2114550" y="3049270"/>
            <a:ext cx="6324600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85" cap="none">
                <a:solidFill>
                  <a:srgbClr val="E0E4E6"/>
                </a:solidFill>
              </a:rPr>
              <a:t>Игрок вводит описание ситуации и действия, которые он хочет совершить.</a:t>
            </a:r>
            <a:endParaRPr sz="1585" cap="none"/>
          </a:p>
        </p:txBody>
      </p:sp>
      <p:sp>
        <p:nvSpPr>
          <p:cNvPr id="14" name="Google Shape;62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Kd3a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d3aAP///wEAAAAAAAAAAAAAAAAAAAAAAAAAAAAAAAAAAAAAAAAAAAAAAAJ/f38ARFRqA8zMzADAwP8Af39/AAAAAAAAAAAAAAAAAAAAAAAAAAAAIQAAABgAAAAUAAAAcgcAAOobAADICwAADhwAABAAAAAmAAAACAAAAP//////////"/>
              </a:ext>
            </a:extLst>
          </p:cNvSpPr>
          <p:nvPr/>
        </p:nvSpPr>
        <p:spPr>
          <a:xfrm>
            <a:off x="1210310" y="453771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29DDD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5" name="Google Shape;63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AHC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zQQAAJcaAACWBwAAYR0AABAAAAAmAAAACAAAAP//////////"/>
              </a:ext>
            </a:extLst>
          </p:cNvSpPr>
          <p:nvPr/>
        </p:nvSpPr>
        <p:spPr>
          <a:xfrm>
            <a:off x="780415" y="432244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6" name="Google Shape;64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QUAAJkaAACoBgAAQBwAAAAAAAAmAAAACAAAAP//////////"/>
              </a:ext>
            </a:extLst>
          </p:cNvSpPr>
          <p:nvPr/>
        </p:nvSpPr>
        <p:spPr>
          <a:xfrm>
            <a:off x="932815" y="4323715"/>
            <a:ext cx="149225" cy="26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</a:rPr>
              <a:t>2</a:t>
            </a:r>
            <a:endParaRPr sz="2110" cap="none"/>
          </a:p>
        </p:txBody>
      </p:sp>
      <p:sp>
        <p:nvSpPr>
          <p:cNvPr id="17" name="Google Shape;65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h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KQ0AAEcYAADtGgAA/xkAAAAAAAAmAAAACAAAAP//////////"/>
              </a:ext>
            </a:extLst>
          </p:cNvSpPr>
          <p:nvPr/>
        </p:nvSpPr>
        <p:spPr>
          <a:xfrm>
            <a:off x="2139315" y="3946525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lang="en-us" sz="1760" b="1" cap="none">
                <a:solidFill>
                  <a:srgbClr val="E0E4E6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t>Анализ ситуации</a:t>
            </a:r>
          </a:p>
        </p:txBody>
      </p:sp>
      <p:sp>
        <p:nvSpPr>
          <p:cNvPr id="18" name="Google Shape;66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Lg0AAO8aAAAWNAAAUCMAABAAAAAmAAAACAAAAP//////////"/>
              </a:ext>
            </a:extLst>
          </p:cNvSpPr>
          <p:nvPr/>
        </p:nvSpPr>
        <p:spPr>
          <a:xfrm>
            <a:off x="2142490" y="4378325"/>
            <a:ext cx="6324600" cy="1362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Бот оценивает, насколько сложно выполнение этого действия.</a:t>
            </a:r>
          </a:p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Далее, бот определяет, на какую характеристику делать проверку.</a:t>
            </a:r>
          </a:p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Затем бросается 20-гранник.</a:t>
            </a:r>
          </a:p>
        </p:txBody>
      </p:sp>
      <p:sp>
        <p:nvSpPr>
          <p:cNvPr id="19" name="Google Shape;67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N6fn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6fnAP///wEAAAAAAAAAAAAAAAAAAAAAAAAAAAAAAAAAAAAAAAAAAAAAAAJ/f38ARFRqA8zMzADAwP8Af39/AAAAAAAAAAAAAAAAAAAAAAAAAAAAIQAAABgAAAAUAAAAcgcAAA4mAADICwAAMiYAABAAAAAmAAAACAAAAP//////////"/>
              </a:ext>
            </a:extLst>
          </p:cNvSpPr>
          <p:nvPr/>
        </p:nvSpPr>
        <p:spPr>
          <a:xfrm>
            <a:off x="1210310" y="6186170"/>
            <a:ext cx="704850" cy="22860"/>
          </a:xfrm>
          <a:prstGeom prst="roundRect">
            <a:avLst>
              <a:gd name="adj" fmla="val 50000"/>
            </a:avLst>
          </a:prstGeom>
          <a:solidFill>
            <a:srgbClr val="37A7E7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0" name="Google Shape;68;p9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zQQAALskAACWBwAAhScAABAAAAAmAAAACAAAAP//////////"/>
              </a:ext>
            </a:extLst>
          </p:cNvSpPr>
          <p:nvPr/>
        </p:nvSpPr>
        <p:spPr>
          <a:xfrm>
            <a:off x="780415" y="5970905"/>
            <a:ext cx="452755" cy="45339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69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TJX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QUAABQlAAC0BgAAuiYAAAAAAAAmAAAACAAAAP//////////"/>
              </a:ext>
            </a:extLst>
          </p:cNvSpPr>
          <p:nvPr/>
        </p:nvSpPr>
        <p:spPr>
          <a:xfrm>
            <a:off x="932815" y="6027420"/>
            <a:ext cx="156845" cy="267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cap="none">
                <a:solidFill>
                  <a:srgbClr val="E0E4E6"/>
                </a:solidFill>
              </a:rPr>
              <a:t>3</a:t>
            </a:r>
            <a:endParaRPr sz="2110" cap="none"/>
          </a:p>
        </p:txBody>
      </p:sp>
      <p:sp>
        <p:nvSpPr>
          <p:cNvPr id="22" name="Google Shape;70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B7l8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JQkAADGGgAATCYAAAAAAAAmAAAACAAAAP//////////"/>
              </a:ext>
            </a:extLst>
          </p:cNvSpPr>
          <p:nvPr/>
        </p:nvSpPr>
        <p:spPr>
          <a:xfrm>
            <a:off x="2114550" y="5946140"/>
            <a:ext cx="223774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60" b="1" cap="none">
                <a:solidFill>
                  <a:srgbClr val="E0E4E6"/>
                </a:solidFill>
              </a:rPr>
              <a:t>Вывод результата</a:t>
            </a:r>
            <a:endParaRPr sz="1760" cap="none"/>
          </a:p>
        </p:txBody>
      </p:sp>
      <p:sp>
        <p:nvSpPr>
          <p:cNvPr id="23" name="Google Shape;71;p9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Ag0AAAonAADqMwAAlSwAABAAAAAmAAAACAAAAP//////////"/>
              </a:ext>
            </a:extLst>
          </p:cNvSpPr>
          <p:nvPr/>
        </p:nvSpPr>
        <p:spPr>
          <a:xfrm>
            <a:off x="2114550" y="6346190"/>
            <a:ext cx="63246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58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Успех определяется сравнением суммы характеристики и 20-гранника со сложностью.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0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78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79;p10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6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80;p10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kAwAAhyAAAHwa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" y="551180"/>
            <a:ext cx="5000625" cy="3754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81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DIFAADxQQAAhAgAABAAAAAmAAAACAAAAP//////////"/>
              </a:ext>
            </a:extLst>
          </p:cNvSpPr>
          <p:nvPr/>
        </p:nvSpPr>
        <p:spPr>
          <a:xfrm>
            <a:off x="6166485" y="844550"/>
            <a:ext cx="4552950" cy="539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400" b="1" cap="none">
                <a:solidFill>
                  <a:srgbClr val="F0FCFF"/>
                </a:solidFill>
              </a:rPr>
              <a:t>Преимущества бота</a:t>
            </a:r>
            <a:endParaRPr sz="3400" cap="none"/>
          </a:p>
        </p:txBody>
      </p:sp>
      <p:sp>
        <p:nvSpPr>
          <p:cNvPr id="7" name="Google Shape;82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yUAAE8KAADRVQAAIg4AABAAAAAmAAAACAAAAP//////////"/>
              </a:ext>
            </a:extLst>
          </p:cNvSpPr>
          <p:nvPr/>
        </p:nvSpPr>
        <p:spPr>
          <a:xfrm>
            <a:off x="6166485" y="1675765"/>
            <a:ext cx="7783830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создавать новые истории и развивать их в реальном времени.</a:t>
            </a:r>
            <a:endParaRPr sz="1530" cap="none"/>
          </a:p>
        </p:txBody>
      </p:sp>
      <p:sp>
        <p:nvSpPr>
          <p:cNvPr id="8" name="Google Shape;83;p10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Bb/u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Bb/uwB/f38ARFRqA8zMzADAwP8Af39/AAAAAAAAAAAAAAAAAAAAAAAAAAAAIQAAABgAAAAUAAAA7yUAANMQAACgKAAAgxMAABAAAAAmAAAACAAAAP//////////"/>
              </a:ext>
            </a:extLst>
          </p:cNvSpPr>
          <p:nvPr/>
        </p:nvSpPr>
        <p:spPr>
          <a:xfrm>
            <a:off x="6166485" y="2734945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16FFB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84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CYAADcRAACJJwAAzxIAAAAAAAAmAAAACAAAAP//////////"/>
              </a:ext>
            </a:extLst>
          </p:cNvSpPr>
          <p:nvPr/>
        </p:nvSpPr>
        <p:spPr>
          <a:xfrm>
            <a:off x="6314440" y="2798445"/>
            <a:ext cx="11239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</a:rPr>
              <a:t>1</a:t>
            </a:r>
            <a:endParaRPr sz="2040" cap="none"/>
          </a:p>
        </p:txBody>
      </p:sp>
      <p:sp>
        <p:nvSpPr>
          <p:cNvPr id="10" name="Google Shape;85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NMQAAAoSgAAihIAAAAAAAAmAAAACAAAAP//////////"/>
              </a:ext>
            </a:extLst>
          </p:cNvSpPr>
          <p:nvPr/>
        </p:nvSpPr>
        <p:spPr>
          <a:xfrm>
            <a:off x="6798310" y="2734945"/>
            <a:ext cx="5256530" cy="278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Генерация новых историй</a:t>
            </a:r>
            <a:endParaRPr sz="1700" cap="none"/>
          </a:p>
        </p:txBody>
      </p:sp>
      <p:sp>
        <p:nvSpPr>
          <p:cNvPr id="11" name="Google Shape;86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QTAADRVQAAHRUAABAAAAAmAAAACAAAAP//////////"/>
              </a:ext>
            </a:extLst>
          </p:cNvSpPr>
          <p:nvPr/>
        </p:nvSpPr>
        <p:spPr>
          <a:xfrm>
            <a:off x="6798310" y="312166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530" cap="none"/>
          </a:p>
        </p:txBody>
      </p:sp>
      <p:sp>
        <p:nvSpPr>
          <p:cNvPr id="12" name="Google Shape;87;p10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Cnd2g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Cnd2gB/f38ARFRqA8zMzADAwP8Af39/AAAAAAAAAAAAAAAAAAAAAAAAAAAAIQAAABgAAAAUAAAA7yUAAKcXAACgKAAAWBoAABAAAAAmAAAACAAAAP//////////"/>
              </a:ext>
            </a:extLst>
          </p:cNvSpPr>
          <p:nvPr/>
        </p:nvSpPr>
        <p:spPr>
          <a:xfrm>
            <a:off x="6166485" y="384492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29DDDA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88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1yYAALgXAAC6JwAAUBkAAAAAAAAmAAAACAAAAP//////////"/>
              </a:ext>
            </a:extLst>
          </p:cNvSpPr>
          <p:nvPr/>
        </p:nvSpPr>
        <p:spPr>
          <a:xfrm>
            <a:off x="6313805" y="3855720"/>
            <a:ext cx="14414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</a:rPr>
              <a:t>2</a:t>
            </a:r>
            <a:endParaRPr sz="2040" cap="none"/>
          </a:p>
        </p:txBody>
      </p:sp>
      <p:sp>
        <p:nvSpPr>
          <p:cNvPr id="14" name="Google Shape;89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KcXAABERQAAUBkAAAAAAAAmAAAACAAAAP//////////"/>
              </a:ext>
            </a:extLst>
          </p:cNvSpPr>
          <p:nvPr/>
        </p:nvSpPr>
        <p:spPr>
          <a:xfrm>
            <a:off x="6798310" y="3844925"/>
            <a:ext cx="446151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700" cap="none"/>
          </a:p>
        </p:txBody>
      </p:sp>
      <p:sp>
        <p:nvSpPr>
          <p:cNvPr id="15" name="Google Shape;90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AgaAADRVQAA2x0AABAAAAAmAAAACAAAAP//////////"/>
              </a:ext>
            </a:extLst>
          </p:cNvSpPr>
          <p:nvPr/>
        </p:nvSpPr>
        <p:spPr>
          <a:xfrm>
            <a:off x="6798310" y="423164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позволяет игрокам развивать историю на ходу, реагируя на их действия.</a:t>
            </a:r>
            <a:endParaRPr sz="1530" cap="none"/>
          </a:p>
        </p:txBody>
      </p:sp>
      <p:sp>
        <p:nvSpPr>
          <p:cNvPr id="16" name="Google Shape;91;p10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Den5w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Den5wB/f38ARFRqA8zMzADAwP8Af39/AAAAAAAAAAAAAAAAAAAAAAAAAAAAIQAAABgAAAAUAAAA7yUAAGUgAACgKAAAFiMAABAAAAAmAAAACAAAAP//////////"/>
              </a:ext>
            </a:extLst>
          </p:cNvSpPr>
          <p:nvPr/>
        </p:nvSpPr>
        <p:spPr>
          <a:xfrm>
            <a:off x="6166485" y="5266055"/>
            <a:ext cx="437515" cy="437515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37A7E7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7" name="Google Shape;92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CYAAKogAADHJwAAQiIAAAAAAAAmAAAACAAAAP//////////"/>
              </a:ext>
            </a:extLst>
          </p:cNvSpPr>
          <p:nvPr/>
        </p:nvSpPr>
        <p:spPr>
          <a:xfrm>
            <a:off x="6314440" y="5309870"/>
            <a:ext cx="15176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</a:rPr>
              <a:t>3</a:t>
            </a:r>
            <a:endParaRPr sz="2040" cap="none"/>
          </a:p>
        </p:txBody>
      </p:sp>
      <p:sp>
        <p:nvSpPr>
          <p:cNvPr id="18" name="Google Shape;93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GUgAAAaNwAADiIAAAAAAAAmAAAACAAAAP//////////"/>
              </a:ext>
            </a:extLst>
          </p:cNvSpPr>
          <p:nvPr/>
        </p:nvSpPr>
        <p:spPr>
          <a:xfrm>
            <a:off x="6798310" y="5266055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Анализ ситуаций</a:t>
            </a:r>
            <a:endParaRPr sz="1700" cap="none"/>
          </a:p>
        </p:txBody>
      </p:sp>
      <p:sp>
        <p:nvSpPr>
          <p:cNvPr id="19" name="Google Shape;94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MYiAADRVQAAryQAABAAAAAmAAAACAAAAP//////////"/>
              </a:ext>
            </a:extLst>
          </p:cNvSpPr>
          <p:nvPr/>
        </p:nvSpPr>
        <p:spPr>
          <a:xfrm>
            <a:off x="6798310" y="5652770"/>
            <a:ext cx="7152005" cy="310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sz="1530" cap="none"/>
          </a:p>
        </p:txBody>
      </p:sp>
      <p:sp>
        <p:nvSpPr>
          <p:cNvPr id="20" name="Google Shape;95;p10"/>
          <p:cNvSpPr>
            <a:extLst>
              <a:ext uri="smNativeData">
                <pr:smNativeData xmlns:pr="smNativeData" xmlns="smNativeData" val="SMDATA_15_3bK9ZhMAAAAlAAAAZQAAAA0AAAAAkAAAAEgAAACQAAAASAAAAAAAAAAAAAAAAAAAAAEAAABQAAAAAAAAAAAA8D8AAAAAAAAAAAAAAAAAAOA/AAAAAAAA4D8AAAAAAADgPwAAAAAAAOA/AAAAAAAA4D8AAAAAAADgPwAAAAAAAOA/AAAAAAAA4D8CAAAAjAAAAAEAAAAAAAAACggbAP///wgAAAAAAAAAAAAAAAAAAAAAAAAAAAAAAAAAAAAAeAAAAAEAAABAAAAAAAAAAAAAAABaAAAAAAAAAAAAAAAAAAAAAAAAAAAAAAAAAAAAAAAAAAAAAAAAAAAAAAAAAAAAAAAAAAAAAAAAAAAAAAAAAAAAAAAAAAAAAAAAAAAAFAAAADwAAAABAAAAAAAAAAkSMQAk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kSMQB/f38ARFRqA8zMzADAwP8Af39/AAAAAAAAAAAAAAAAAAAAAAAAAAAAIQAAABgAAAAUAAAA7yUAADonAACgKAAA6ikAABAAAAAmAAAACAAAAP//////////"/>
              </a:ext>
            </a:extLst>
          </p:cNvSpPr>
          <p:nvPr/>
        </p:nvSpPr>
        <p:spPr>
          <a:xfrm>
            <a:off x="6166485" y="6376670"/>
            <a:ext cx="437515" cy="436880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 cap="flat" cmpd="sng" algn="ctr">
            <a:solidFill>
              <a:srgbClr val="09123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21" name="Google Shape;96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yYAAHUnAAC6JwAADSkAAAAAAAAmAAAACAAAAP//////////"/>
              </a:ext>
            </a:extLst>
          </p:cNvSpPr>
          <p:nvPr/>
        </p:nvSpPr>
        <p:spPr>
          <a:xfrm>
            <a:off x="6311265" y="6414135"/>
            <a:ext cx="146685" cy="259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0" b="1" cap="none">
                <a:solidFill>
                  <a:srgbClr val="E0E4E6"/>
                </a:solidFill>
              </a:rPr>
              <a:t>4</a:t>
            </a:r>
            <a:endParaRPr sz="2040" cap="none"/>
          </a:p>
        </p:txBody>
      </p:sp>
      <p:sp>
        <p:nvSpPr>
          <p:cNvPr id="22" name="Google Shape;97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DonAAAaNwAA4ygAAAAAAAAmAAAACAAAAP//////////"/>
              </a:ext>
            </a:extLst>
          </p:cNvSpPr>
          <p:nvPr/>
        </p:nvSpPr>
        <p:spPr>
          <a:xfrm>
            <a:off x="6798310" y="6376670"/>
            <a:ext cx="2159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700" b="1" cap="none">
                <a:solidFill>
                  <a:srgbClr val="E0E4E6"/>
                </a:solidFill>
              </a:rPr>
              <a:t>Взаимодействие</a:t>
            </a:r>
            <a:endParaRPr sz="1700" cap="none"/>
          </a:p>
        </p:txBody>
      </p:sp>
      <p:sp>
        <p:nvSpPr>
          <p:cNvPr id="23" name="Google Shape;98;p10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0ikAAJopAADRVQAAbS0AABAAAAAmAAAACAAAAP//////////"/>
              </a:ext>
            </a:extLst>
          </p:cNvSpPr>
          <p:nvPr/>
        </p:nvSpPr>
        <p:spPr>
          <a:xfrm>
            <a:off x="6798310" y="6762750"/>
            <a:ext cx="715200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530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sz="1530" cap="none"/>
          </a:p>
        </p:txBody>
      </p:sp>
      <p:pic>
        <p:nvPicPr>
          <p:cNvPr id="24" name="Изображение1"/>
          <p:cNvPicPr>
            <a:picLocks noChangeAspect="1"/>
            <a:extLst>
              <a:ext uri="smNativeData">
                <pr:smNativeData xmlns:pr="smNativeData" xmlns="smNativeData" val="SMDATA_17_3bK9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eGwAAuCAAALMr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4448810"/>
            <a:ext cx="5031740" cy="26549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05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06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09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DY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AcDAAALIQAAEwYAABAAAAAmAAAACAAAAP//////////"/>
              </a:ext>
            </a:extLst>
          </p:cNvSpPr>
          <p:nvPr/>
        </p:nvSpPr>
        <p:spPr>
          <a:xfrm>
            <a:off x="624840" y="492125"/>
            <a:ext cx="474662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120" b="1" cap="none">
                <a:solidFill>
                  <a:srgbClr val="F0FCFF"/>
                </a:solidFill>
              </a:rPr>
              <a:t>Как использовать бота</a:t>
            </a:r>
            <a:endParaRPr sz="3120" cap="none"/>
          </a:p>
        </p:txBody>
      </p:sp>
      <p:sp>
        <p:nvSpPr>
          <p:cNvPr id="6" name="Google Shape;110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AMAALkHAABoNAAAPAsAABAAAAAmAAAACAAAAP//////////"/>
              </a:ext>
            </a:extLst>
          </p:cNvSpPr>
          <p:nvPr/>
        </p:nvSpPr>
        <p:spPr>
          <a:xfrm>
            <a:off x="624840" y="1255395"/>
            <a:ext cx="7894320" cy="57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доступен в Telegram. Чтобы начать использовать бота, необходимо добавить его в свой список контактов.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7" name="Google Shape;111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1QIt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4DAAAVQkAAEA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" y="2026920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12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K8NAACjJAAAFw8AAAAAAAAmAAAACAAAAP//////////"/>
              </a:ext>
            </a:extLst>
          </p:cNvSpPr>
          <p:nvPr/>
        </p:nvSpPr>
        <p:spPr>
          <a:xfrm>
            <a:off x="1784350" y="2224405"/>
            <a:ext cx="4171315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Добавить бота в Telegram</a:t>
            </a:r>
            <a:endParaRPr sz="1560" cap="none"/>
          </a:p>
        </p:txBody>
      </p:sp>
      <p:sp>
        <p:nvSpPr>
          <p:cNvPr id="9" name="Google Shape;113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MAPAABoNAAAgREAABAAAAAmAAAACAAAAP//////////"/>
              </a:ext>
            </a:extLst>
          </p:cNvSpPr>
          <p:nvPr/>
        </p:nvSpPr>
        <p:spPr>
          <a:xfrm>
            <a:off x="1784350" y="2560320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Найдите бота в Telegram по его имени или ID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0" name="Google Shape;114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DvhpL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BAFQAAVQkAAAke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3454400"/>
            <a:ext cx="892175" cy="142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15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kWAAAtFwAA4BcAAAAAAAAmAAAACAAAAP//////////"/>
              </a:ext>
            </a:extLst>
          </p:cNvSpPr>
          <p:nvPr/>
        </p:nvSpPr>
        <p:spPr>
          <a:xfrm>
            <a:off x="1784350" y="3632835"/>
            <a:ext cx="1983105" cy="248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Начать игру</a:t>
            </a:r>
            <a:endParaRPr sz="1560" cap="none"/>
          </a:p>
        </p:txBody>
      </p:sp>
      <p:sp>
        <p:nvSpPr>
          <p:cNvPr id="12" name="Google Shape;116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IgYAABoNAAAShoAABAAAAAmAAAACAAAAP//////////"/>
              </a:ext>
            </a:extLst>
          </p:cNvSpPr>
          <p:nvPr/>
        </p:nvSpPr>
        <p:spPr>
          <a:xfrm>
            <a:off x="1784350" y="398780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команду /start, чтобы начать игру.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3" name="Google Shape;117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BCQQ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AJHgAAVQkAANEm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" y="488251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18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kfAAA5IAAAqiAAAAAAAAAmAAAACAAAAP//////////"/>
              </a:ext>
            </a:extLst>
          </p:cNvSpPr>
          <p:nvPr/>
        </p:nvSpPr>
        <p:spPr>
          <a:xfrm>
            <a:off x="1784350" y="5095875"/>
            <a:ext cx="3453765" cy="213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Вводить данные</a:t>
            </a:r>
            <a:endParaRPr sz="1560" cap="none"/>
          </a:p>
        </p:txBody>
      </p:sp>
      <p:sp>
        <p:nvSpPr>
          <p:cNvPr id="15" name="Google Shape;119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FAhAABoNAAAEiMAABAAAAAmAAAACAAAAP//////////"/>
              </a:ext>
            </a:extLst>
          </p:cNvSpPr>
          <p:nvPr/>
        </p:nvSpPr>
        <p:spPr>
          <a:xfrm>
            <a:off x="1784350" y="5415280"/>
            <a:ext cx="6734810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Введите описание ситуации и действия, которые вы хотите совершить.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6" name="Google Shape;120;p11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NgDAADRJgAAVQkAAJkv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" y="6309995"/>
            <a:ext cx="892175" cy="1427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21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LonAAA5IAAAcCkAAAAAAAAmAAAACAAAAP//////////"/>
              </a:ext>
            </a:extLst>
          </p:cNvSpPr>
          <p:nvPr/>
        </p:nvSpPr>
        <p:spPr>
          <a:xfrm>
            <a:off x="1784350" y="6457950"/>
            <a:ext cx="3453765" cy="278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60" b="1" cap="none">
                <a:solidFill>
                  <a:srgbClr val="E0E4E6"/>
                </a:solidFill>
              </a:rPr>
              <a:t>Получать результат</a:t>
            </a:r>
            <a:endParaRPr sz="1560" cap="none"/>
          </a:p>
        </p:txBody>
      </p:sp>
      <p:sp>
        <p:nvSpPr>
          <p:cNvPr id="18" name="Google Shape;122;p11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+goAABkqAABoNAAA2isAABAAAAAmAAAACAAAAP//////////"/>
              </a:ext>
            </a:extLst>
          </p:cNvSpPr>
          <p:nvPr/>
        </p:nvSpPr>
        <p:spPr>
          <a:xfrm>
            <a:off x="1784350" y="6843395"/>
            <a:ext cx="6734810" cy="285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выведет результат действия в виде текста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3bK9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JBdAQCzmgAAoXkBAH7P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6824880" y="25147905"/>
            <a:ext cx="4562475" cy="8582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Изображение2"/>
          <p:cNvPicPr>
            <a:picLocks noChangeAspect="1"/>
            <a:extLst>
              <a:ext uri="smNativeData">
                <pr:smNativeData xmlns:pr="smNativeData" xmlns="smNativeData" val="SMDATA_17_3bK9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oAE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89AAD/////AFoAAJgyAAAQAAAAJgAAAAgAAAD//////////w=="/>
              </a:ext>
            </a:extLst>
          </p:cNvPicPr>
          <p:nvPr/>
        </p:nvPicPr>
        <p:blipFill>
          <a:blip r:embed="rId9"/>
          <a:srcRect l="0" t="0" r="0" b="4160"/>
          <a:stretch>
            <a:fillRect/>
          </a:stretch>
        </p:blipFill>
        <p:spPr>
          <a:xfrm>
            <a:off x="10067925" y="-635"/>
            <a:ext cx="4562475" cy="8225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12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V7/c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29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DsJAADLPQAAcw0AABAAAAAmAAAACAAAAP//////////"/>
              </a:ext>
            </a:extLst>
          </p:cNvSpPr>
          <p:nvPr/>
        </p:nvSpPr>
        <p:spPr>
          <a:xfrm>
            <a:off x="1321435" y="1500505"/>
            <a:ext cx="872363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Примеры использования бота</a:t>
            </a:r>
            <a:endParaRPr sz="4320" cap="none"/>
          </a:p>
        </p:txBody>
      </p:sp>
      <p:sp>
        <p:nvSpPr>
          <p:cNvPr id="4" name="Google Shape;130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HwQAADfUQAAWBUAABAAAAAmAAAACAAAAP//////////"/>
              </a:ext>
            </a:extLst>
          </p:cNvSpPr>
          <p:nvPr/>
        </p:nvSpPr>
        <p:spPr>
          <a:xfrm>
            <a:off x="1321435" y="2679700"/>
            <a:ext cx="11987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использоваться для генерации новых историй, развития существующих историй и анализа ситуаций в игре.</a:t>
            </a:r>
            <a:endParaRPr sz="1940" cap="none"/>
          </a:p>
        </p:txBody>
      </p:sp>
      <p:sp>
        <p:nvSpPr>
          <p:cNvPr id="5" name="Google Shape;131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JIYAAA9HgAAyhwAAAAAAAAmAAAACAAAAP//////////"/>
              </a:ext>
            </a:extLst>
          </p:cNvSpPr>
          <p:nvPr/>
        </p:nvSpPr>
        <p:spPr>
          <a:xfrm>
            <a:off x="13214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Генерация новых историй</a:t>
            </a:r>
            <a:endParaRPr sz="2160" cap="none"/>
          </a:p>
        </p:txBody>
      </p:sp>
      <p:sp>
        <p:nvSpPr>
          <p:cNvPr id="6" name="Google Shape;132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QgAAE8eAAA9HgAAmSUAABAAAAAmAAAACAAAAP//////////"/>
              </a:ext>
            </a:extLst>
          </p:cNvSpPr>
          <p:nvPr/>
        </p:nvSpPr>
        <p:spPr>
          <a:xfrm>
            <a:off x="1321435" y="4926965"/>
            <a:ext cx="3594100" cy="1184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sz="1940" cap="none"/>
          </a:p>
        </p:txBody>
      </p:sp>
      <p:sp>
        <p:nvSpPr>
          <p:cNvPr id="7" name="Google Shape;133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JIYAAAZOAAAyhwAAAAAAAAmAAAACAAAAP//////////"/>
              </a:ext>
            </a:extLst>
          </p:cNvSpPr>
          <p:nvPr/>
        </p:nvSpPr>
        <p:spPr>
          <a:xfrm>
            <a:off x="5525135" y="3994150"/>
            <a:ext cx="35941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Развитие существующих историй</a:t>
            </a:r>
            <a:endParaRPr sz="2160" cap="none"/>
          </a:p>
        </p:txBody>
      </p:sp>
      <p:sp>
        <p:nvSpPr>
          <p:cNvPr id="8" name="Google Shape;134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/SEAAE8eAAAZOAAABygAABAAAAAmAAAACAAAAP//////////"/>
              </a:ext>
            </a:extLst>
          </p:cNvSpPr>
          <p:nvPr/>
        </p:nvSpPr>
        <p:spPr>
          <a:xfrm>
            <a:off x="5525135" y="49269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помочь игрокам развивать существующие истории, реагируя на их действия.</a:t>
            </a:r>
            <a:endParaRPr sz="1940" cap="none"/>
          </a:p>
        </p:txBody>
      </p:sp>
      <p:sp>
        <p:nvSpPr>
          <p:cNvPr id="9" name="Google Shape;135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JIYAAC5TAAArhoAAAAAAAAmAAAACAAAAP//////////"/>
              </a:ext>
            </a:extLst>
          </p:cNvSpPr>
          <p:nvPr/>
        </p:nvSpPr>
        <p:spPr>
          <a:xfrm>
            <a:off x="9728835" y="3994150"/>
            <a:ext cx="27432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2160" b="1" cap="none">
                <a:solidFill>
                  <a:srgbClr val="F0FCFF"/>
                </a:solidFill>
              </a:rPr>
              <a:t>Анализ ситуаций</a:t>
            </a:r>
            <a:endParaRPr sz="2160" cap="none"/>
          </a:p>
        </p:txBody>
      </p:sp>
      <p:sp>
        <p:nvSpPr>
          <p:cNvPr id="10" name="Google Shape;136;p12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2TsAADMcAAD1UQAA6yUAABAAAAAmAAAACAAAAP//////////"/>
              </a:ext>
            </a:extLst>
          </p:cNvSpPr>
          <p:nvPr/>
        </p:nvSpPr>
        <p:spPr>
          <a:xfrm>
            <a:off x="9728835" y="4584065"/>
            <a:ext cx="3594100" cy="157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Бот может оценивать сложность событий, с которыми сталкивается игрок.</a:t>
            </a:r>
            <a:endParaRPr sz="194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3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F4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Google Shape;144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GA1U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D/////wCE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5"/>
            <a:ext cx="5486400" cy="82302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145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cP7//wAAAABf/v//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FoAAAA1AgAA/SEAAO8WAAAQAAAAJgAAAAgAAAD//////////w=="/>
              </a:ext>
            </a:extLst>
          </p:cNvPicPr>
          <p:nvPr/>
        </p:nvPicPr>
        <p:blipFill>
          <a:blip r:embed="rId5"/>
          <a:srcRect l="-4000" t="0" r="-4170" b="0"/>
          <a:stretch>
            <a:fillRect/>
          </a:stretch>
        </p:blipFill>
        <p:spPr>
          <a:xfrm>
            <a:off x="57150" y="358775"/>
            <a:ext cx="5467985" cy="33693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Google Shape;146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NCtf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OwCAAAZPQAA4AUAABAAAAAmAAAACAAAAP//////////"/>
              </a:ext>
            </a:extLst>
          </p:cNvSpPr>
          <p:nvPr/>
        </p:nvSpPr>
        <p:spPr>
          <a:xfrm>
            <a:off x="6091555" y="474980"/>
            <a:ext cx="3840480" cy="4800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3020" b="1" cap="none">
                <a:solidFill>
                  <a:srgbClr val="F0FCFF"/>
                </a:solidFill>
              </a:rPr>
              <a:t>Заключение</a:t>
            </a:r>
            <a:endParaRPr sz="3020" cap="none"/>
          </a:p>
        </p:txBody>
      </p:sp>
      <p:sp>
        <p:nvSpPr>
          <p:cNvPr id="6" name="Google Shape;147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DHT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kHAABIVgAA4AoAABAAAAAmAAAACAAAAP//////////"/>
              </a:ext>
            </a:extLst>
          </p:cNvSpPr>
          <p:nvPr/>
        </p:nvSpPr>
        <p:spPr>
          <a:xfrm>
            <a:off x="6091555" y="1214755"/>
            <a:ext cx="793432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"Dungeonmasters" - это отличный инструмент для генерации новых историй и развития существующих историй в игре Dungeons and Dragons.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7" name="Google Shape;148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m2zy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DkDwAAlE4AAIw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2341860" y="258318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49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HNsa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GoOAADxOAAA5A8AAAAAAAAmAAAACAAAAP//////////"/>
              </a:ext>
            </a:extLst>
          </p:cNvSpPr>
          <p:nvPr/>
        </p:nvSpPr>
        <p:spPr>
          <a:xfrm>
            <a:off x="6099175" y="2343150"/>
            <a:ext cx="315722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Генерация новых историй</a:t>
            </a:r>
            <a:endParaRPr sz="1510" cap="none"/>
          </a:p>
        </p:txBody>
      </p:sp>
      <p:sp>
        <p:nvSpPr>
          <p:cNvPr id="9" name="Google Shape;150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MYQAABkSAAAvBIAABAAAAAmAAAACAAAAP//////////"/>
              </a:ext>
            </a:extLst>
          </p:cNvSpPr>
          <p:nvPr/>
        </p:nvSpPr>
        <p:spPr>
          <a:xfrm>
            <a:off x="6091555" y="2726690"/>
            <a:ext cx="5676265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может генерировать новые сюжетные линии, персонажей и события.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0" name="Google Shape;151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uQof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BlFwAAlE4AAA0a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12341860" y="3803015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Google Shape;152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Q6z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ZSUAAHoVAADMPQAA9BYAAAAAAAAmAAAACAAAAP//////////"/>
              </a:ext>
            </a:extLst>
          </p:cNvSpPr>
          <p:nvPr/>
        </p:nvSpPr>
        <p:spPr>
          <a:xfrm>
            <a:off x="6078855" y="3491230"/>
            <a:ext cx="3966845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Развитие истории в реальном времени</a:t>
            </a:r>
            <a:endParaRPr sz="1510" cap="none"/>
          </a:p>
        </p:txBody>
      </p:sp>
      <p:sp>
        <p:nvSpPr>
          <p:cNvPr id="12" name="Google Shape;153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pFU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NYXAABkSAAAqxkAABAAAAAmAAAACAAAAP//////////"/>
              </a:ext>
            </a:extLst>
          </p:cNvSpPr>
          <p:nvPr/>
        </p:nvSpPr>
        <p:spPr>
          <a:xfrm>
            <a:off x="6091555" y="3874770"/>
            <a:ext cx="5676265" cy="297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rPr>
              <a:t>Бот позволяет игрокам развивать историю на ходу, реагируя на их действия</a:t>
            </a:r>
            <a:r>
              <a:rPr lang="en-us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.</a:t>
            </a:r>
            <a:endParaRPr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13" name="Google Shape;154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dpls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pLAAB1HgAAkk4AAB4h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12340590" y="4951095"/>
            <a:ext cx="431800" cy="432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Google Shape;155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CIdAABVMQAAnB4AAAAAAAAmAAAACAAAAP//////////"/>
              </a:ext>
            </a:extLst>
          </p:cNvSpPr>
          <p:nvPr/>
        </p:nvSpPr>
        <p:spPr>
          <a:xfrm>
            <a:off x="6099175" y="473583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Анализ ситуаций</a:t>
            </a:r>
            <a:endParaRPr sz="1510" cap="none"/>
          </a:p>
        </p:txBody>
      </p:sp>
      <p:sp>
        <p:nvSpPr>
          <p:cNvPr id="15" name="Google Shape;156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L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GgfAABkSAAAGyEAABAAAAAmAAAACAAAAP//////////"/>
              </a:ext>
            </a:extLst>
          </p:cNvSpPr>
          <p:nvPr/>
        </p:nvSpPr>
        <p:spPr>
          <a:xfrm>
            <a:off x="6091555" y="5105400"/>
            <a:ext cx="567626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сложность событий, с которыми сталкивается игрок.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6" name="Google Shape;157;p13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JI+9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OxLAAC6JwAAlE4AAGIqAAAQAAAAJgAAAAgAAAD//////////w=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12341860" y="6457950"/>
            <a:ext cx="431800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Google Shape;158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SUAABQlAABVMQAAjiYAAAAAAAAmAAAACAAAAP//////////"/>
              </a:ext>
            </a:extLst>
          </p:cNvSpPr>
          <p:nvPr/>
        </p:nvSpPr>
        <p:spPr>
          <a:xfrm>
            <a:off x="6099175" y="6027420"/>
            <a:ext cx="1920240" cy="240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lang="en-us" sz="1510" b="1" cap="none">
                <a:solidFill>
                  <a:srgbClr val="E0E4E6"/>
                </a:solidFill>
              </a:rPr>
              <a:t>Взаимодействие</a:t>
            </a:r>
            <a:endParaRPr sz="1510" cap="none"/>
          </a:p>
        </p:txBody>
      </p:sp>
      <p:sp>
        <p:nvSpPr>
          <p:cNvPr id="18" name="Google Shape;159;p13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j4D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eSUAAHsnAABGSQAAYCoAABAAAAAmAAAACAAAAP//////////"/>
              </a:ext>
            </a:extLst>
          </p:cNvSpPr>
          <p:nvPr/>
        </p:nvSpPr>
        <p:spPr>
          <a:xfrm>
            <a:off x="6091555" y="6417945"/>
            <a:ext cx="581977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cap="none">
                <a:solidFill>
                  <a:srgbClr val="E0E4E6"/>
                </a:solidFill>
              </a:rPr>
              <a:t>Бот оценивает действия игрока, исходя из описания, характеристик игрока и броска 20-гранника.</a:t>
            </a:r>
            <a:endParaRPr lang="en-us" cap="none">
              <a:solidFill>
                <a:srgbClr val="E0E4E6"/>
              </a:solidFill>
            </a:endParaRPr>
          </a:p>
        </p:txBody>
      </p:sp>
      <p:pic>
        <p:nvPicPr>
          <p:cNvPr id="19" name="Изображение1"/>
          <p:cNvPicPr>
            <a:picLocks noChangeAspect="1"/>
            <a:extLst>
              <a:ext uri="smNativeData">
                <pr:smNativeData xmlns:pr="smNativeData" xmlns="smNativeData" val="SMDATA_17_3bK9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QBAABRGAAAqiAAAP8wAAAQAAAAJgAAAAgAAAD//////////w==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" y="3952875"/>
            <a:ext cx="5022850" cy="40119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;p14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Cgu46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66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Google Shape;167;p14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tAPp3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EA4AAAAAAAAAFoAAKA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oogle Shape;168;p14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BZgbY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CY6AAB4BQAAGlgAACgt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889000"/>
            <a:ext cx="4869180" cy="6451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Google Shape;169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OkLAAARJwAAIRAAABAAAAAmAAAACAAAAP//////////"/>
              </a:ext>
            </a:extLst>
          </p:cNvSpPr>
          <p:nvPr/>
        </p:nvSpPr>
        <p:spPr>
          <a:xfrm>
            <a:off x="864235" y="1936115"/>
            <a:ext cx="54864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320" b="1" cap="none">
                <a:solidFill>
                  <a:srgbClr val="F0FCFF"/>
                </a:solidFill>
              </a:rPr>
              <a:t>Контакты</a:t>
            </a:r>
            <a:endParaRPr sz="4320" cap="none"/>
          </a:p>
        </p:txBody>
      </p:sp>
      <p:sp>
        <p:nvSpPr>
          <p:cNvPr id="7" name="Google Shape;170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UQUAAGgSAADvMgAARBcAABAAAAAmAAAACAAAAP//////////"/>
              </a:ext>
            </a:extLst>
          </p:cNvSpPr>
          <p:nvPr/>
        </p:nvSpPr>
        <p:spPr>
          <a:xfrm>
            <a:off x="864235" y="2992120"/>
            <a:ext cx="741553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Если у вас есть вопросы или предложения, пожалуйста, свяжитесь с нами по адресу: dbusygin70@gmail.com</a:t>
            </a:r>
            <a:endParaRPr lang="en-us" sz="1940" cap="none">
              <a:solidFill>
                <a:srgbClr val="E0E4E6"/>
              </a:solidFill>
            </a:endParaRPr>
          </a:p>
        </p:txBody>
      </p:sp>
      <p:sp>
        <p:nvSpPr>
          <p:cNvPr id="8" name="Google Shape;171;p14"/>
          <p:cNvSpPr>
            <a:extLst>
              <a:ext uri="smNativeData">
                <pr:smNativeData xmlns:pr="smNativeData" xmlns="smNativeData" val="SMDATA_15_3bK9ZhMAAAAlAAAAZQAAAA0AAAAAkAAAAEgAAACQAAAASAAAAAAAAAAAAAAAAAAAAAEAAABQAAAAYqHWNO841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///wAYAAAAAQAAACMAAAAjAAAAIwAAAB4AAAAAAAAASwAAAEsAAAAAAAAASwAAAEs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Eg1Qf8eAAAAaAAAAAAAAAAAAAAAAAAAAAAAAAAAAAAAECcAABAnAAAAAAAAAAAAAAAAAAAAAAAAAAAAAAAAAABN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///wB/f38ARFRqA8zMzADAwP8Af39/AAAAAAAAAAAAAAAAAAAAAAAAAAAAIQAAABgAAAAUAAAAUQUAAPoYAADvMgAAtyYAABAAAAAmAAAACAAAAP//////////"/>
              </a:ext>
            </a:extLst>
          </p:cNvSpPr>
          <p:nvPr/>
        </p:nvSpPr>
        <p:spPr>
          <a:xfrm>
            <a:off x="864235" y="4060190"/>
            <a:ext cx="7415530" cy="2233295"/>
          </a:xfrm>
          <a:prstGeom prst="roundRect">
            <a:avLst>
              <a:gd name="adj" fmla="val 16580"/>
            </a:avLst>
          </a:prstGeom>
          <a:noFill/>
          <a:ln w="15240" cap="flat" cmpd="sng" algn="ctr">
            <a:solidFill>
              <a:srgbClr val="FFFFFF">
                <a:alpha val="23000"/>
              </a:srgbClr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Google Shape;172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CB6I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RFRqA8zMzADAwP8Af39/AAAAAAAAAAAAAAAAAAAAAAAAAAAAIQAAABgAAAAUAAAAaQUAABIZAADXMgAA2B8AABAAAAAmAAAACAAAAP//////////"/>
              </a:ext>
            </a:extLst>
          </p:cNvSpPr>
          <p:nvPr/>
        </p:nvSpPr>
        <p:spPr>
          <a:xfrm>
            <a:off x="879475" y="4075430"/>
            <a:ext cx="7385050" cy="1101090"/>
          </a:xfrm>
          <a:prstGeom prst="rect">
            <a:avLst/>
          </a:prstGeom>
          <a:solidFill>
            <a:srgbClr val="FFFFFF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0" name="Google Shape;173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AcaAACVGgAAdRwAABAAAAAmAAAACAAAAP//////////"/>
              </a:ext>
            </a:extLst>
          </p:cNvSpPr>
          <p:nvPr/>
        </p:nvSpPr>
        <p:spPr>
          <a:xfrm>
            <a:off x="1125855" y="4231005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Дмитрий Б.</a:t>
            </a:r>
            <a:endParaRPr sz="1940" cap="none"/>
          </a:p>
        </p:txBody>
      </p:sp>
      <p:sp>
        <p:nvSpPr>
          <p:cNvPr id="11" name="Google Shape;174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QG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AcaAABTMQAA4x4AABAAAAAmAAAACAAAAP//////////"/>
              </a:ext>
            </a:extLst>
          </p:cNvSpPr>
          <p:nvPr/>
        </p:nvSpPr>
        <p:spPr>
          <a:xfrm>
            <a:off x="4822825" y="4231005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40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dbusygin70@gmail.com</a:t>
            </a:r>
          </a:p>
        </p:txBody>
      </p:sp>
      <p:sp>
        <p:nvSpPr>
          <p:cNvPr id="12" name="Google Shape;175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AAAAAP///whi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J/f38ARFRqA8zMzADAwP8Af39/AAAAAAAAAAAAAAAAAAAAAAAAAAAAIQAAABgAAAAUAAAAaQUAANgfAADXMgAAnyYAABAAAAAmAAAACAAAAP//////////"/>
              </a:ext>
            </a:extLst>
          </p:cNvSpPr>
          <p:nvPr/>
        </p:nvSpPr>
        <p:spPr>
          <a:xfrm>
            <a:off x="879475" y="5176520"/>
            <a:ext cx="7385050" cy="1101725"/>
          </a:xfrm>
          <a:prstGeom prst="rect">
            <a:avLst/>
          </a:prstGeom>
          <a:solidFill>
            <a:srgbClr val="000000">
              <a:alpha val="2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13" name="Google Shape;176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7QYAAM4gAACVGgAAPCMAABAAAAAmAAAACAAAAP//////////"/>
              </a:ext>
            </a:extLst>
          </p:cNvSpPr>
          <p:nvPr/>
        </p:nvSpPr>
        <p:spPr>
          <a:xfrm>
            <a:off x="1125855" y="5332730"/>
            <a:ext cx="319532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40" cap="none">
                <a:solidFill>
                  <a:srgbClr val="E0E4E6"/>
                </a:solidFill>
              </a:rPr>
              <a:t>Нурсултан У.</a:t>
            </a:r>
            <a:endParaRPr sz="1940" cap="none"/>
          </a:p>
        </p:txBody>
      </p:sp>
      <p:sp>
        <p:nvSpPr>
          <p:cNvPr id="14" name="Google Shape;177;p14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AA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qx0AAM4gAABTMQAAqiUAABAAAAAmAAAACAAAAP//////////"/>
              </a:ext>
            </a:extLst>
          </p:cNvSpPr>
          <p:nvPr/>
        </p:nvSpPr>
        <p:spPr>
          <a:xfrm>
            <a:off x="4822825" y="5332730"/>
            <a:ext cx="3195320" cy="78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0" cap="none">
                <a:solidFill>
                  <a:srgbClr val="E0E4E6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stapkt@gmail.com</a:t>
            </a:r>
            <a:endParaRPr sz="194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3;p15" descr="preencoded.png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ThGg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84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EAAAAAAAAACggbAP///wgb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UAA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ggbAP///wEAAAAAAAAAAAAAAAAAAAAAAAAAAAAAAAAAAAAAAAAAAAAAAAJ/f38ARFRq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3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latin typeface="Calibri" pitchFamily="2" charset="-52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4" name="Google Shape;185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AB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lwsAAEAEAAAvRgAAYwgAABAAAAAmAAAACAAAAP//////////"/>
              </a:ext>
            </a:extLst>
          </p:cNvSpPr>
          <p:nvPr/>
        </p:nvSpPr>
        <p:spPr>
          <a:xfrm>
            <a:off x="1884045" y="690880"/>
            <a:ext cx="9525000" cy="6724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4235" b="1" cap="none">
                <a:solidFill>
                  <a:srgbClr val="F0FCFF"/>
                </a:solidFill>
              </a:rPr>
              <a:t>Команда Dungeon Masters</a:t>
            </a:r>
            <a:endParaRPr sz="4235" cap="none"/>
          </a:p>
        </p:txBody>
      </p:sp>
      <p:sp>
        <p:nvSpPr>
          <p:cNvPr id="5" name="Google Shape;186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OQJAACfRgAAXAwAABAAAAAmAAAACAAAAP//////////"/>
              </a:ext>
            </a:extLst>
          </p:cNvSpPr>
          <p:nvPr/>
        </p:nvSpPr>
        <p:spPr>
          <a:xfrm>
            <a:off x="1937385" y="1607820"/>
            <a:ext cx="9542780" cy="401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Члены нашей команды</a:t>
            </a:r>
            <a:endParaRPr sz="1905" cap="none"/>
          </a:p>
        </p:txBody>
      </p:sp>
      <p:sp>
        <p:nvSpPr>
          <p:cNvPr id="6" name="Google Shape;188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HTAAAA0pAAByQAAAQisAABAAAAAmAAAACAAAAP//////////"/>
              </a:ext>
            </a:extLst>
          </p:cNvSpPr>
          <p:nvPr/>
        </p:nvSpPr>
        <p:spPr>
          <a:xfrm>
            <a:off x="7821295" y="6673215"/>
            <a:ext cx="2654935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bg1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/>
              <a:t>Дмитрий Б.</a:t>
            </a:r>
            <a:r>
              <a:rPr sz="2115" cap="none"/>
              <a:t> Фиксы за three hundred bucks</a:t>
            </a:r>
            <a:endParaRPr sz="2115" cap="none"/>
          </a:p>
        </p:txBody>
      </p:sp>
      <p:sp>
        <p:nvSpPr>
          <p:cNvPr id="7" name="Google Shape;189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MFB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VEEAAJEOAABIWAAAOhUAABAAAAAmAAAACAAAAP//////////"/>
              </a:ext>
            </a:extLst>
          </p:cNvSpPr>
          <p:nvPr/>
        </p:nvSpPr>
        <p:spPr>
          <a:xfrm>
            <a:off x="10619740" y="2367915"/>
            <a:ext cx="3731260" cy="1082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lang="en-us" sz="1905" cap="none">
                <a:solidFill>
                  <a:srgbClr val="E0E4E6"/>
                </a:solidFill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t>Генерация идей, разработка промптов, и вспомогательных функций</a:t>
            </a:r>
          </a:p>
        </p:txBody>
      </p:sp>
      <p:pic>
        <p:nvPicPr>
          <p:cNvPr id="8" name="Google Shape;190;p15"/>
          <p:cNvPicPr>
            <a:extLst>
              <a:ext uri="smNativeData">
                <pr:smNativeData xmlns:pr="smNativeData" xmlns="smNativeData" val="SMDATA_17_3bK9Zh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AAAAAAAAAAAAAAAAAAAAAAAAAABkAAAAZAAAAAAAAAAjAAAABAAAAGQAAAAXAAAAFAAAAAAAAAAAAAAA/38AAP9/AAAAAAAACQAAAAQAAAA5DJB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M8LAAAgDgAAzxsAACMm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919605" y="2296160"/>
            <a:ext cx="2600960" cy="39033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Google Shape;191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AD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6wsAANgmAADPGwAAsysAABAAAAAmAAAACAAAAP//////////"/>
              </a:ext>
            </a:extLst>
          </p:cNvSpPr>
          <p:nvPr/>
        </p:nvSpPr>
        <p:spPr>
          <a:xfrm>
            <a:off x="1937385" y="6314440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2115" b="1" cap="none">
                <a:solidFill>
                  <a:srgbClr val="E0E4E6"/>
                </a:solidFill>
              </a:rPr>
              <a:t>Нурсултан У. Главный Boss of the gym </a:t>
            </a:r>
            <a:endParaRPr sz="2115" cap="none"/>
          </a:p>
        </p:txBody>
      </p:sp>
      <p:sp>
        <p:nvSpPr>
          <p:cNvPr id="10" name="Google Shape;192;p15"/>
          <p:cNvSpPr>
            <a:extLst>
              <a:ext uri="smNativeData">
                <pr:smNativeData xmlns:pr="smNativeData" xmlns="smNativeData" val="SMDATA_15_3bK9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RFRqA8zMzADAwP8Af39/AAAAAAAAAAAAAAAAAAAAAAAAAAAAIQAAABgAAAAUAAAAIh0AAJEOAAAGLQAAbBMAABAAAAAmAAAACAAAAP//////////"/>
              </a:ext>
            </a:extLst>
          </p:cNvSpPr>
          <p:nvPr/>
        </p:nvSpPr>
        <p:spPr>
          <a:xfrm>
            <a:off x="4735830" y="2367915"/>
            <a:ext cx="2583180" cy="789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latin typeface="Bahnschrift Light SemiCondensed" pitchFamily="2" charset="-52"/>
                <a:ea typeface="Bahnschrift Light SemiCondensed" pitchFamily="2" charset="-52"/>
                <a:cs typeface="Bahnschrift Light SemiCondensed" pitchFamily="2" charset="-52"/>
              </a:defRPr>
            </a:pPr>
            <a:r>
              <a:rPr lang="en-us" sz="1905" cap="none">
                <a:solidFill>
                  <a:srgbClr val="E0E4E6"/>
                </a:solidFill>
              </a:rPr>
              <a:t>Разработка бота и промптов, генерация идей.</a:t>
            </a:r>
            <a:endParaRPr sz="1905" cap="none"/>
          </a:p>
        </p:txBody>
      </p:sp>
      <p:pic>
        <p:nvPicPr>
          <p:cNvPr id="11" name="Изображение1"/>
          <p:cNvPicPr>
            <a:picLocks noChangeAspect="1"/>
            <a:extLst>
              <a:ext uri="smNativeData">
                <pr:smNativeData xmlns:pr="smNativeData" xmlns="smNativeData" val="SMDATA_17_3bK9Z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EVGoKAAAAACgAAAAoAAAAZAAAAGQAAAAAAAAAzMzMAAAAAABQAAAAUAAAAGQAAABkAAAAAAAAAAcAAAA4AAAAAAAAAAAAAAAAAAAA////AAAAAAAAAAAAVgQAAFMJAAA8DQAA5Qo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ERUagPMzMwAwMD/AH9/fwAAAAAAAAAAAAAAAAD///8AAAAAACEAAAAYAAAAFAAAAAQwAACKDgAAckAAACsoAAAQAAAAJgAAAAgAAAD//////////w=="/>
              </a:ext>
            </a:extLst>
          </p:cNvPicPr>
          <p:nvPr/>
        </p:nvPicPr>
        <p:blipFill>
          <a:blip r:embed="rId5"/>
          <a:srcRect l="11100" t="23870" r="33880" b="27890"/>
          <a:stretch>
            <a:fillRect/>
          </a:stretch>
        </p:blipFill>
        <p:spPr>
          <a:xfrm>
            <a:off x="7805420" y="2363470"/>
            <a:ext cx="2670810" cy="41662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Dima</cp:lastModifiedBy>
  <cp:revision>0</cp:revision>
  <dcterms:created xsi:type="dcterms:W3CDTF">2024-08-14T18:52:27Z</dcterms:created>
  <dcterms:modified xsi:type="dcterms:W3CDTF">2024-08-15T07:48:45Z</dcterms:modified>
</cp:coreProperties>
</file>